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1"/>
  </p:notesMasterIdLst>
  <p:handoutMasterIdLst>
    <p:handoutMasterId r:id="rId12"/>
  </p:handoutMasterIdLst>
  <p:sldIdLst>
    <p:sldId id="406" r:id="rId2"/>
    <p:sldId id="398" r:id="rId3"/>
    <p:sldId id="360" r:id="rId4"/>
    <p:sldId id="359" r:id="rId5"/>
    <p:sldId id="402" r:id="rId6"/>
    <p:sldId id="418" r:id="rId7"/>
    <p:sldId id="419" r:id="rId8"/>
    <p:sldId id="417" r:id="rId9"/>
    <p:sldId id="409" r:id="rId10"/>
  </p:sldIdLst>
  <p:sldSz cx="9144000" cy="5143500" type="screen16x9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1" userDrawn="1">
          <p15:clr>
            <a:srgbClr val="A4A3A4"/>
          </p15:clr>
        </p15:guide>
        <p15:guide id="2" pos="2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20FC"/>
    <a:srgbClr val="FDB813"/>
    <a:srgbClr val="C5F4FF"/>
    <a:srgbClr val="CCFFCC"/>
    <a:srgbClr val="8CC63F"/>
    <a:srgbClr val="DBA5B4"/>
    <a:srgbClr val="FFBFD0"/>
    <a:srgbClr val="FFCC99"/>
    <a:srgbClr val="00B0DA"/>
    <a:srgbClr val="F19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02" autoAdjust="0"/>
    <p:restoredTop sz="74060" autoAdjust="0"/>
  </p:normalViewPr>
  <p:slideViewPr>
    <p:cSldViewPr snapToGrid="0">
      <p:cViewPr varScale="1">
        <p:scale>
          <a:sx n="87" d="100"/>
          <a:sy n="87" d="100"/>
        </p:scale>
        <p:origin x="2064" y="184"/>
      </p:cViewPr>
      <p:guideLst>
        <p:guide orient="horz" pos="971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99E1-2F6C-1143-9DF8-8ECBCD01D041}" type="datetimeFigureOut">
              <a:rPr lang="en-US" smtClean="0"/>
              <a:pPr/>
              <a:t>1/7/19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761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7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85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These </a:t>
            </a:r>
            <a:r>
              <a:rPr lang="en-GB" baseline="0" dirty="0"/>
              <a:t>labs will have you working on building a COGNITIVE CHATBOT (Phone Advisor)</a:t>
            </a:r>
          </a:p>
          <a:p>
            <a:r>
              <a:rPr lang="en-GB" baseline="0" dirty="0"/>
              <a:t>- By the end of the lab your chatbot should:</a:t>
            </a:r>
          </a:p>
          <a:p>
            <a:r>
              <a:rPr lang="en-GB" baseline="0" dirty="0"/>
              <a:t>   - work using a number of different UIs</a:t>
            </a:r>
          </a:p>
          <a:p>
            <a:r>
              <a:rPr lang="en-GB" baseline="0" dirty="0"/>
              <a:t>   - provide text, image and option response to the user</a:t>
            </a:r>
          </a:p>
          <a:p>
            <a:r>
              <a:rPr lang="en-GB" baseline="0" dirty="0"/>
              <a:t>   - use Watson Assistant to answer BASIC questions to </a:t>
            </a:r>
          </a:p>
          <a:p>
            <a:r>
              <a:rPr lang="en-GB" baseline="0" dirty="0"/>
              <a:t>     help find a NEW mobile phone and CONTRACT for a user  </a:t>
            </a:r>
          </a:p>
          <a:p>
            <a:r>
              <a:rPr lang="en-GB" baseline="0" dirty="0"/>
              <a:t>   - use Watson NLU to grade the SENTIMENT of a review you </a:t>
            </a:r>
          </a:p>
          <a:p>
            <a:r>
              <a:rPr lang="en-GB" baseline="0" dirty="0"/>
              <a:t>     can submit about a phone</a:t>
            </a:r>
          </a:p>
          <a:p>
            <a:r>
              <a:rPr lang="en-GB" baseline="0" dirty="0"/>
              <a:t>   - use Watson Discovery to answer more SPECIFIC </a:t>
            </a:r>
          </a:p>
          <a:p>
            <a:r>
              <a:rPr lang="en-GB" baseline="0" dirty="0"/>
              <a:t>     'support' type questions</a:t>
            </a:r>
          </a:p>
          <a:p>
            <a:r>
              <a:rPr lang="en-GB" baseline="0" dirty="0"/>
              <a:t>   - use the Wikipedia API to get information on a phone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80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We will use Watson Assistant and Watson Discovery to  </a:t>
            </a:r>
          </a:p>
          <a:p>
            <a:r>
              <a:rPr lang="en-GB" dirty="0"/>
              <a:t>  answer both short-</a:t>
            </a:r>
            <a:r>
              <a:rPr lang="en-GB" baseline="0" dirty="0"/>
              <a:t>tail and long-tail questions</a:t>
            </a:r>
          </a:p>
          <a:p>
            <a:endParaRPr lang="en-GB" baseline="0" dirty="0"/>
          </a:p>
          <a:p>
            <a:r>
              <a:rPr lang="en-GB" baseline="0" dirty="0"/>
              <a:t>- Short-tail questions are typically more PREDICTABLE and   </a:t>
            </a:r>
          </a:p>
          <a:p>
            <a:r>
              <a:rPr lang="en-GB" baseline="0" dirty="0"/>
              <a:t>  FREQUENT, and will be dealt with by Assistant</a:t>
            </a:r>
          </a:p>
          <a:p>
            <a:endParaRPr lang="en-GB" baseline="0" dirty="0"/>
          </a:p>
          <a:p>
            <a:r>
              <a:rPr lang="en-GB" baseline="0" dirty="0"/>
              <a:t>- Long-tail questions are typically more SPECIFC, and </a:t>
            </a:r>
          </a:p>
          <a:p>
            <a:r>
              <a:rPr lang="en-GB" baseline="0" dirty="0"/>
              <a:t>  retrieved from a KNOWLEDGE BASE, which we will do here </a:t>
            </a:r>
          </a:p>
          <a:p>
            <a:r>
              <a:rPr lang="en-GB" baseline="0" dirty="0"/>
              <a:t>  with Discovery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07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This is</a:t>
            </a:r>
            <a:r>
              <a:rPr lang="en-GB" baseline="0" dirty="0"/>
              <a:t> a common Watson Assistant architecture</a:t>
            </a:r>
          </a:p>
          <a:p>
            <a:endParaRPr lang="en-GB" baseline="0" dirty="0"/>
          </a:p>
          <a:p>
            <a:r>
              <a:rPr lang="en-GB" baseline="0" dirty="0"/>
              <a:t>- Application can use multiple UIs</a:t>
            </a:r>
          </a:p>
          <a:p>
            <a:r>
              <a:rPr lang="en-GB" baseline="0" dirty="0"/>
              <a:t>- FLOW of the conversation is controlled by Watson Assistant</a:t>
            </a:r>
          </a:p>
          <a:p>
            <a:r>
              <a:rPr lang="en-GB" baseline="0" dirty="0"/>
              <a:t>- INTERFACES to back-end systems when required </a:t>
            </a:r>
          </a:p>
          <a:p>
            <a:endParaRPr lang="en-GB" baseline="0" dirty="0"/>
          </a:p>
          <a:p>
            <a:r>
              <a:rPr lang="en-GB" baseline="0" dirty="0"/>
              <a:t>- We'll utilise this architecture, using:</a:t>
            </a:r>
          </a:p>
          <a:p>
            <a:r>
              <a:rPr lang="en-GB" baseline="0" dirty="0"/>
              <a:t>  - A web application &amp; Slack as our UIs, and </a:t>
            </a:r>
          </a:p>
          <a:p>
            <a:r>
              <a:rPr lang="en-GB" baseline="0" dirty="0"/>
              <a:t>  - Discovery, NLU &amp; IBM CFs to enhance our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94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51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29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87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3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1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91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584" y="274641"/>
            <a:ext cx="8528179" cy="249299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AF6EE8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98582" y="4758614"/>
            <a:ext cx="951722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IBM Confidential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98583" y="811217"/>
            <a:ext cx="8527921" cy="394739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2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3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7" r:id="rId10"/>
    <p:sldLayoutId id="2147483688" r:id="rId11"/>
    <p:sldLayoutId id="2147483686" r:id="rId12"/>
    <p:sldLayoutId id="2147483683" r:id="rId13"/>
    <p:sldLayoutId id="2147483684" r:id="rId14"/>
    <p:sldLayoutId id="2147483685" r:id="rId15"/>
    <p:sldLayoutId id="2147483693" r:id="rId16"/>
    <p:sldLayoutId id="2147483690" r:id="rId17"/>
    <p:sldLayoutId id="2147483691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94" r:id="rId27"/>
    <p:sldLayoutId id="2147483695" r:id="rId28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pn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Relationship Id="rId9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yrwilson/Watson-Cognitive-Lab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448354" y="2403879"/>
            <a:ext cx="6170688" cy="204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Watson Assistant Labs</a:t>
            </a:r>
            <a:b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br>
              <a:rPr lang="en-US" sz="4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24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Gary Wilson</a:t>
            </a:r>
            <a:br>
              <a:rPr lang="en-US" sz="32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CTO &amp; Technical Leader, UKI Commercial Business</a:t>
            </a:r>
            <a:b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00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8199"/>
            <a:ext cx="851397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Build a Cognitive Chatbot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787400"/>
            <a:ext cx="3721100" cy="372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899" y="1282700"/>
            <a:ext cx="2220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ans" panose="020B0503050203000203" pitchFamily="34" charset="77"/>
              </a:rPr>
              <a:t>“I’d like advice on a new phone”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8789" y="2622650"/>
            <a:ext cx="224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ans" panose="020B0503050203000203" pitchFamily="34" charset="77"/>
              </a:rPr>
              <a:t>“I’m interested in a </a:t>
            </a:r>
            <a:r>
              <a:rPr lang="en-GB">
                <a:latin typeface="IBM Plex Sans" panose="020B0503050203000203" pitchFamily="34" charset="77"/>
              </a:rPr>
              <a:t>new contract”</a:t>
            </a:r>
            <a:endParaRPr lang="en-GB" dirty="0">
              <a:latin typeface="IBM Plex Sans" panose="020B0503050203000203" pitchFamily="34" charset="7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9778" y="3962600"/>
            <a:ext cx="245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ans" panose="020B0503050203000203" pitchFamily="34" charset="77"/>
              </a:rPr>
              <a:t>”Here’s my review of the Galaxy S8”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2189" y="2770960"/>
            <a:ext cx="308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ans" panose="020B0503050203000203" pitchFamily="34" charset="77"/>
              </a:rPr>
              <a:t>“My LG D800 is grinding to a halt, what can I do?”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7317" y="1280680"/>
            <a:ext cx="3337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Sans" panose="020B0503050203000203" pitchFamily="34" charset="77"/>
              </a:rPr>
              <a:t>“How many times can I install an application I've purchased on the Market?”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3F64CF-7282-9A4C-9F1B-F837BA19FD14}"/>
              </a:ext>
            </a:extLst>
          </p:cNvPr>
          <p:cNvSpPr txBox="1"/>
          <p:nvPr/>
        </p:nvSpPr>
        <p:spPr>
          <a:xfrm>
            <a:off x="5322420" y="4032934"/>
            <a:ext cx="308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ans" panose="020B0503050203000203" pitchFamily="34" charset="77"/>
              </a:rPr>
              <a:t>“Can you give me some info on the iPhone XR?”</a:t>
            </a:r>
          </a:p>
        </p:txBody>
      </p:sp>
    </p:spTree>
    <p:extLst>
      <p:ext uri="{BB962C8B-B14F-4D97-AF65-F5344CB8AC3E}">
        <p14:creationId xmlns:p14="http://schemas.microsoft.com/office/powerpoint/2010/main" val="1770850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" y="1"/>
            <a:ext cx="6584455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IBM Plex Sans" panose="020B0503050203000203" pitchFamily="34" charset="77"/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1332658" y="4542540"/>
            <a:ext cx="44188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099" b="1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Unique Intents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1623183" y="4315363"/>
            <a:ext cx="629687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en-US" sz="1099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100s</a:t>
            </a: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4660927" y="4299504"/>
            <a:ext cx="947436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en-US" sz="1099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100,000+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0060" y="3442455"/>
            <a:ext cx="3103085" cy="773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93" tIns="34247" rIns="68493" bIns="34247" anchor="ctr"/>
          <a:lstStyle/>
          <a:p>
            <a:pPr algn="ctr" defTabSz="304503">
              <a:defRPr/>
            </a:pPr>
            <a:endParaRPr lang="en-US" sz="1099">
              <a:solidFill>
                <a:schemeClr val="tx2"/>
              </a:solidFill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875477" y="4255364"/>
            <a:ext cx="5346760" cy="3330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875476" y="1461991"/>
            <a:ext cx="0" cy="281520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12"/>
          <p:cNvSpPr txBox="1">
            <a:spLocks noChangeArrowheads="1"/>
          </p:cNvSpPr>
          <p:nvPr/>
        </p:nvSpPr>
        <p:spPr bwMode="auto">
          <a:xfrm rot="16200000">
            <a:off x="73049" y="2500234"/>
            <a:ext cx="1062641" cy="37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099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Frequency of Questions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2799219" y="1461991"/>
            <a:ext cx="0" cy="279934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  <a:alpha val="33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8"/>
          <p:cNvSpPr txBox="1">
            <a:spLocks noChangeArrowheads="1"/>
          </p:cNvSpPr>
          <p:nvPr/>
        </p:nvSpPr>
        <p:spPr bwMode="auto">
          <a:xfrm>
            <a:off x="2842842" y="3979311"/>
            <a:ext cx="17384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099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Long Tail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194603" y="1498831"/>
            <a:ext cx="1596912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How do I get a Visa? </a:t>
            </a:r>
            <a:endParaRPr lang="en-US" sz="1100" b="1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329516" y="2076373"/>
            <a:ext cx="2117128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I need to visit Zimbabwe as a British citizen with a criminal record—can I do that?</a:t>
            </a:r>
            <a:endParaRPr lang="en-US" sz="1100" b="1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661883" y="2814617"/>
            <a:ext cx="2026595" cy="1706271"/>
            <a:chOff x="9310591" y="926840"/>
            <a:chExt cx="2702125" cy="2275028"/>
          </a:xfrm>
        </p:grpSpPr>
        <p:sp>
          <p:nvSpPr>
            <p:cNvPr id="49" name="Rectangle 48"/>
            <p:cNvSpPr/>
            <p:nvPr/>
          </p:nvSpPr>
          <p:spPr>
            <a:xfrm>
              <a:off x="9310591" y="926840"/>
              <a:ext cx="2702125" cy="227502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493" tIns="34247" rIns="68493" bIns="34247" anchor="ctr"/>
            <a:lstStyle/>
            <a:p>
              <a:pPr algn="ctr" defTabSz="304503">
                <a:defRPr/>
              </a:pPr>
              <a:endParaRPr lang="en-US" sz="1099">
                <a:solidFill>
                  <a:schemeClr val="tx2"/>
                </a:solidFill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0" name="TextBox 23"/>
            <p:cNvSpPr txBox="1">
              <a:spLocks noChangeArrowheads="1"/>
            </p:cNvSpPr>
            <p:nvPr/>
          </p:nvSpPr>
          <p:spPr bwMode="auto">
            <a:xfrm>
              <a:off x="9404248" y="1027089"/>
              <a:ext cx="1526486" cy="95410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Watson </a:t>
              </a:r>
              <a:b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</a:br>
              <a: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Discovery </a:t>
              </a:r>
              <a:b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</a:br>
              <a:endParaRPr lang="en-US" sz="1500" b="1" dirty="0">
                <a:solidFill>
                  <a:schemeClr val="tx2"/>
                </a:solidFill>
                <a:latin typeface="IBM Plex Sans" panose="020B0503050203000203" pitchFamily="34" charset="77"/>
                <a:cs typeface="Helvetica Neue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985" y="1012363"/>
              <a:ext cx="562440" cy="56244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9418442" y="1674492"/>
              <a:ext cx="2273879" cy="1231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identifying the most appropriate </a:t>
              </a:r>
              <a:r>
                <a:rPr lang="en-US" sz="1200" b="1" u="sng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answer</a:t>
              </a:r>
              <a:r>
                <a:rPr lang="en-US" sz="1200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lang="en-US" sz="1200" b="1" u="sng" dirty="0">
                <a:solidFill>
                  <a:schemeClr val="tx2"/>
                </a:solidFill>
                <a:latin typeface="IBM Plex Sans" panose="020B0503050203000203" pitchFamily="34" charset="7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658476" y="439768"/>
            <a:ext cx="2026595" cy="1963482"/>
            <a:chOff x="9308849" y="3528976"/>
            <a:chExt cx="2702125" cy="2617976"/>
          </a:xfrm>
        </p:grpSpPr>
        <p:sp>
          <p:nvSpPr>
            <p:cNvPr id="48" name="Rectangle 47"/>
            <p:cNvSpPr/>
            <p:nvPr/>
          </p:nvSpPr>
          <p:spPr>
            <a:xfrm>
              <a:off x="9308849" y="3528976"/>
              <a:ext cx="2702125" cy="261797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493" tIns="34247" rIns="68493" bIns="34247" anchor="ctr"/>
            <a:lstStyle/>
            <a:p>
              <a:pPr algn="ctr" defTabSz="304503">
                <a:defRPr/>
              </a:pPr>
              <a:endParaRPr lang="en-US" sz="1099">
                <a:solidFill>
                  <a:schemeClr val="tx2"/>
                </a:solidFill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1" name="TextBox 24"/>
            <p:cNvSpPr txBox="1">
              <a:spLocks noChangeArrowheads="1"/>
            </p:cNvSpPr>
            <p:nvPr/>
          </p:nvSpPr>
          <p:spPr bwMode="auto">
            <a:xfrm>
              <a:off x="9422205" y="3811775"/>
              <a:ext cx="1374734" cy="67710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Watson </a:t>
              </a:r>
            </a:p>
            <a:p>
              <a:pPr>
                <a:defRPr/>
              </a:pPr>
              <a:r>
                <a:rPr lang="en-US" sz="1500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Assistant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2450" y="3652341"/>
              <a:ext cx="604983" cy="604983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9425132" y="4496405"/>
              <a:ext cx="2172301" cy="1452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the language and context of the </a:t>
              </a:r>
              <a:r>
                <a:rPr lang="en-US" sz="1200" b="1" u="sng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question</a:t>
              </a:r>
              <a:r>
                <a:rPr lang="en-US" sz="1200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lang="en-US" sz="1200" b="1" u="sng" dirty="0">
                <a:solidFill>
                  <a:schemeClr val="tx2"/>
                </a:solidFill>
                <a:latin typeface="IBM Plex Sans" panose="020B0503050203000203" pitchFamily="34" charset="77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949496" y="2761936"/>
            <a:ext cx="1742141" cy="14480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493" tIns="34247" rIns="68493" bIns="34247" anchor="ctr"/>
          <a:lstStyle/>
          <a:p>
            <a:pPr algn="ctr" defTabSz="304503">
              <a:defRPr/>
            </a:pPr>
            <a:endParaRPr lang="en-US" sz="1099">
              <a:solidFill>
                <a:schemeClr val="tx2"/>
              </a:solidFill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sp>
        <p:nvSpPr>
          <p:cNvPr id="51" name="TextBox 17"/>
          <p:cNvSpPr txBox="1">
            <a:spLocks noChangeArrowheads="1"/>
          </p:cNvSpPr>
          <p:nvPr/>
        </p:nvSpPr>
        <p:spPr bwMode="auto">
          <a:xfrm>
            <a:off x="1087106" y="3979311"/>
            <a:ext cx="1287711" cy="22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493" tIns="34247" rIns="68493" bIns="34247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099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Short Tail</a:t>
            </a:r>
          </a:p>
        </p:txBody>
      </p:sp>
      <p:sp>
        <p:nvSpPr>
          <p:cNvPr id="52" name="Freeform 51"/>
          <p:cNvSpPr/>
          <p:nvPr/>
        </p:nvSpPr>
        <p:spPr>
          <a:xfrm>
            <a:off x="1025539" y="1527026"/>
            <a:ext cx="4884932" cy="2637571"/>
          </a:xfrm>
          <a:custGeom>
            <a:avLst/>
            <a:gdLst>
              <a:gd name="connsiteX0" fmla="*/ 0 w 4470760"/>
              <a:gd name="connsiteY0" fmla="*/ 0 h 3589355"/>
              <a:gd name="connsiteX1" fmla="*/ 1658716 w 4470760"/>
              <a:gd name="connsiteY1" fmla="*/ 2798920 h 3589355"/>
              <a:gd name="connsiteX2" fmla="*/ 4470760 w 4470760"/>
              <a:gd name="connsiteY2" fmla="*/ 3589355 h 3589355"/>
              <a:gd name="connsiteX3" fmla="*/ 4470760 w 4470760"/>
              <a:gd name="connsiteY3" fmla="*/ 3589355 h 358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0760" h="3589355">
                <a:moveTo>
                  <a:pt x="0" y="0"/>
                </a:moveTo>
                <a:cubicBezTo>
                  <a:pt x="456794" y="1100347"/>
                  <a:pt x="913589" y="2200694"/>
                  <a:pt x="1658716" y="2798920"/>
                </a:cubicBezTo>
                <a:cubicBezTo>
                  <a:pt x="2403843" y="3397146"/>
                  <a:pt x="4470760" y="3589355"/>
                  <a:pt x="4470760" y="3589355"/>
                </a:cubicBezTo>
                <a:lnTo>
                  <a:pt x="4470760" y="3589355"/>
                </a:lnTo>
              </a:path>
            </a:pathLst>
          </a:custGeom>
          <a:ln w="25400" cmpd="sng">
            <a:solidFill>
              <a:srgbClr val="13B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493" tIns="34247" rIns="68493" bIns="34247" anchor="ctr"/>
          <a:lstStyle/>
          <a:p>
            <a:pPr algn="ctr" defTabSz="305030">
              <a:defRPr/>
            </a:pPr>
            <a:endParaRPr lang="en-US" sz="1099">
              <a:solidFill>
                <a:schemeClr val="tx2"/>
              </a:solidFill>
              <a:latin typeface="IBM Plex Sans" panose="020B0503050203000203" pitchFamily="34" charset="77"/>
              <a:ea typeface="Helvetica Neue"/>
              <a:cs typeface="Helvetica Neue"/>
              <a:sym typeface="Helvetica Neue Light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32234" y="339395"/>
            <a:ext cx="61945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Chatbot: Question Distribution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0108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374EDC-DACB-CA4A-A89F-4A9CFD21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70"/>
            <a:ext cx="9144000" cy="384549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296389" y="178199"/>
            <a:ext cx="876111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Cognitive Chatbot </a:t>
            </a:r>
            <a:r>
              <a:rPr lang="mr-IN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–</a:t>
            </a:r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 Architecture 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323" y="1753993"/>
            <a:ext cx="430077" cy="327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023" y="3074793"/>
            <a:ext cx="430077" cy="327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58" y="3935768"/>
            <a:ext cx="896229" cy="8939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701" y="3928057"/>
            <a:ext cx="901700" cy="901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51924" y="4821520"/>
            <a:ext cx="162249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IBM Plex Sans" panose="020B0503050203000203" pitchFamily="34" charset="77"/>
              </a:rPr>
              <a:t>Watson Discovery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6304" y="4830971"/>
            <a:ext cx="119449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IBM Plex Sans" panose="020B0503050203000203" pitchFamily="34" charset="77"/>
              </a:rPr>
              <a:t>Watson NLU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4370167" y="3441054"/>
            <a:ext cx="186007" cy="4814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5920547" y="3441638"/>
            <a:ext cx="186007" cy="4814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91D79C-C19D-7B47-8F76-A9F857EB4523}"/>
              </a:ext>
            </a:extLst>
          </p:cNvPr>
          <p:cNvSpPr/>
          <p:nvPr/>
        </p:nvSpPr>
        <p:spPr bwMode="auto">
          <a:xfrm>
            <a:off x="5416304" y="807271"/>
            <a:ext cx="1810406" cy="160035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782AF-44FB-1945-A630-A56CFB963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1025" y="2605633"/>
            <a:ext cx="1926787" cy="539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7EBBCA-5987-CC47-BBEA-4A8FA1DF65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5386" y="996883"/>
            <a:ext cx="982407" cy="893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153E90-AFD8-A741-BA7D-A1F4EC6A3D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6133587" y="1926807"/>
            <a:ext cx="186007" cy="4814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26B3A0-6342-4144-9246-63EB0E8DE891}"/>
              </a:ext>
            </a:extLst>
          </p:cNvPr>
          <p:cNvSpPr txBox="1"/>
          <p:nvPr/>
        </p:nvSpPr>
        <p:spPr>
          <a:xfrm>
            <a:off x="5735386" y="717728"/>
            <a:ext cx="97654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IBM Plex Sans" panose="020B0503050203000203" pitchFamily="34" charset="77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197753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596145" y="343694"/>
            <a:ext cx="595170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Your Chatbot…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F49CA452-D1FB-7840-87F9-52B9BDA0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4466"/>
            <a:ext cx="9144000" cy="380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52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596145" y="343694"/>
            <a:ext cx="595170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Your Chatbot…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42A6F4F-E422-2940-ACB2-E962BD3F0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438"/>
            <a:ext cx="9144000" cy="34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63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596145" y="343694"/>
            <a:ext cx="595170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Your Chatbot…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10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BAE03445-432F-1741-9F85-104E46653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4997"/>
            <a:ext cx="9144000" cy="393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64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Lab Format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296389" y="1114569"/>
            <a:ext cx="431268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Step-by-step instructions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GitHub </a:t>
            </a:r>
            <a:r>
              <a:rPr lang="en-US" sz="2400" dirty="0" err="1">
                <a:latin typeface="IBM Plex Sans" panose="020B0503050203000203" pitchFamily="34" charset="77"/>
              </a:rPr>
              <a:t>README.md</a:t>
            </a:r>
            <a:r>
              <a:rPr lang="en-US" sz="2400" dirty="0">
                <a:latin typeface="IBM Plex Sans" panose="020B0503050203000203" pitchFamily="34" charset="77"/>
              </a:rPr>
              <a:t> for each lab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Work at your own pace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  <a:hlinkClick r:id="rId3"/>
              </a:rPr>
              <a:t>https://github.com/garyrwilson/Watson-Assistant-Labs</a:t>
            </a: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</p:txBody>
      </p:sp>
      <p:pic>
        <p:nvPicPr>
          <p:cNvPr id="5" name="Picture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22E0CAE7-0269-A547-BD8C-D7B389BB2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70" y="-9218"/>
            <a:ext cx="45349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9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448354" y="2403879"/>
            <a:ext cx="6170688" cy="204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Watson Assistant Labs</a:t>
            </a:r>
            <a:b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br>
              <a:rPr lang="en-US" sz="4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24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Gary Wilson</a:t>
            </a:r>
            <a:br>
              <a:rPr lang="en-US" sz="32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CTO &amp; Technical Leader, UKI Commercial Business</a:t>
            </a:r>
            <a:b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B8A1B9-049E-F441-A24B-8176B00FD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9" y="1345066"/>
            <a:ext cx="1782462" cy="1058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C173CD-694A-984F-8C24-325AB1FDC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25" y="1345066"/>
            <a:ext cx="1782462" cy="105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07197"/>
      </p:ext>
    </p:extLst>
  </p:cSld>
  <p:clrMapOvr>
    <a:masterClrMapping/>
  </p:clrMapOvr>
</p:sld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  <wetp:taskpane dockstate="right" visibility="0" width="70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9D85FEC-6C3C-B949-972F-1A6465A242AD}">
  <we:reference id="wa104178141" version="3.1.0.23" store="en-US" storeType="OMEX"/>
  <we:alternateReferences>
    <we:reference id="WA104178141" version="3.1.0.23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B80852-8EB2-BB48-BDA9-BE057711B9E7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6AE73A6-56A3-3A4F-9653-E1EB7C5DC28C}">
  <we:reference id="wa104379997" version="1.0.0.2" store="en-US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23229</TotalTime>
  <Words>442</Words>
  <Application>Microsoft Macintosh PowerPoint</Application>
  <PresentationFormat>On-screen Show (16:9)</PresentationFormat>
  <Paragraphs>76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Helvetica</vt:lpstr>
      <vt:lpstr>HelvNeue Light for IBM</vt:lpstr>
      <vt:lpstr>IBM Plex Sans</vt:lpstr>
      <vt:lpstr>Wingdings</vt:lpstr>
      <vt:lpstr>10 September 2009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Gary Wilson</cp:lastModifiedBy>
  <cp:revision>579</cp:revision>
  <cp:lastPrinted>2017-05-16T10:58:10Z</cp:lastPrinted>
  <dcterms:created xsi:type="dcterms:W3CDTF">2014-12-08T21:55:31Z</dcterms:created>
  <dcterms:modified xsi:type="dcterms:W3CDTF">2019-01-07T10:25:08Z</dcterms:modified>
</cp:coreProperties>
</file>